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</p:sldIdLst>
  <p:sldSz cy="5143500" cx="9144000"/>
  <p:notesSz cx="6858000" cy="9144000"/>
  <p:embeddedFontLst>
    <p:embeddedFont>
      <p:font typeface="Proxima Nova"/>
      <p:regular r:id="rId125"/>
      <p:bold r:id="rId126"/>
      <p:italic r:id="rId127"/>
      <p:boldItalic r:id="rId128"/>
    </p:embeddedFont>
    <p:embeddedFont>
      <p:font typeface="Century Gothic"/>
      <p:regular r:id="rId129"/>
      <p:bold r:id="rId130"/>
      <p:italic r:id="rId131"/>
      <p:boldItalic r:id="rId1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33" roundtripDataSignature="AMtx7mglXWmCP8kprsIVT39PFtKKpAV0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CenturyGothic-regular.fntdata"/><Relationship Id="rId128" Type="http://schemas.openxmlformats.org/officeDocument/2006/relationships/font" Target="fonts/ProximaNova-boldItalic.fntdata"/><Relationship Id="rId127" Type="http://schemas.openxmlformats.org/officeDocument/2006/relationships/font" Target="fonts/ProximaNova-italic.fntdata"/><Relationship Id="rId126" Type="http://schemas.openxmlformats.org/officeDocument/2006/relationships/font" Target="fonts/ProximaNova-bold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ProximaNova-regular.fntdata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CenturyGothic-boldItalic.fntdata"/><Relationship Id="rId131" Type="http://schemas.openxmlformats.org/officeDocument/2006/relationships/font" Target="fonts/CenturyGothic-italic.fntdata"/><Relationship Id="rId130" Type="http://schemas.openxmlformats.org/officeDocument/2006/relationships/font" Target="fonts/CenturyGothic-bold.fntdata"/><Relationship Id="rId133" Type="http://customschemas.google.com/relationships/presentationmetadata" Target="meta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" name="Google Shape;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f01e3539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11f01e35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acd64c77a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11acd64c77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acd64c77a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11acd64c77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acd64c77a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11acd64c77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1acd64c77a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11acd64c77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documentos diretos - sem enrolação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acd64c77a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1acd64c77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1acd64c77a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11acd64c77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acd64c77a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11acd64c77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1acd64c77a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11acd64c77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1acd64c77a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11acd64c77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1acd64c77a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11acd64c77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acd64c77a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11acd64c77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acd64c77a_0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11acd64c77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CUCUMBER - ESCRITA GERKIN. 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acd64c77a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11acd64c77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acd64c77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11acd64c77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1acd64c77a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11acd64c77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1acd64c77a_0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11acd64c77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1acd64c77a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11acd64c77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1acd64c77a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11acd64c77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acd64c77a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11acd64c77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180a8d9a1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10180a8d9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f01e3539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1f01e353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f01e3539d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1f01e353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f01e3539d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1f01e3539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modelo sequencial, cada etapa só começa depois que a anterior acaba - na prática não funciona assim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f01e3539d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1f01e3539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f01e3539d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1f01e3539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f01e3539d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1f01e3539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f01e3539d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1f01e3539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15af5f028_1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015af5f02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processos focados na manufatura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antes das metodologias ágeis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f01e3539d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1f01e3539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Cada estágio começa depois da finalização do anterior.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Exige muita documentação. Parte da modelagem por ex precisa de diagramas, visões diferentes.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f01e3539d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1f01e3539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f01e3539d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1f01e3539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01e3539d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1f01e3539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f01e3539d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1f01e3539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basicamente é um cascata, porém com melhor visualização da relação das atividades de testes.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f01e3539d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1f01e3539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estados de bloqueio porque um estágio precisa da documentação do outro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f01e3539d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1f01e3539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f01e3539d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1f01e3539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f01e3539d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1f01e3539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faz protótipo para modelar a ideia do projeto, finaliza com um incremento, depois do incremento se faz novo protótipo.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Continua sendo cascata - pequenas partes funcionalidades sendo entregues.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f01e3539d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1f01e3539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Usado para projetos muito grandes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f01e3539d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1f01e3539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levantar requisitos através de um protótipo inicial.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Problema - pode causar um conforto na equipe caso o cliente goste do primeiro prototipo e haver um descaso com a qualidade geral em detrimento de uma entrega mais rápida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f01e3539d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1f01e3539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f01e3539d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1f01e3539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projetos grandes, com ciclos de meses.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f9bf0bc1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1f9bf0bc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f9bf0bc1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1f9bf0bc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f9bf0bc18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1f9bf0bc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não necessita de modelagem, porque é integrado diretamente ao software.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f9e0e43a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1f9e0e43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f9e0e43a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1f9e0e43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f9e0e43a2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1f9e0e43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f9e0e43a2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11f9e0e43a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10a92618e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g110a92618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f9e0e43a2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1f9e0e43a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f9e0e43a2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1f9e0e43a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f9e0e43a2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1f9e0e43a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testes inseridos em cada nível do desenvolvimento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f9e0e43a2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1f9e0e43a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ja conta com entregas para o cliente (testes beta e feedbacks)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f9e0e43a2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1f9e0e43a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f9e0e43a2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1f9e0e43a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f9e0e43a2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1f9e0e43a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f9e0e43a2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1f9e0e43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f9e0e43a2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1f9e0e43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f9e0e43a2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1f9e0e43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f9e0e43a2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1f9e0e43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2f3e589c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22f3e58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2f3e589c8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22f3e589c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2f3e589c8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22f3e589c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2f3e589c8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22f3e589c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2f3e589c8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22f3e589c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2f3e589c8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22f3e589c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2f3e589c8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22f3e589c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2f3e589c8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22f3e589c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2f3e589c8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22f3e589c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2f3e589c8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22f3e589c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2f3e589c8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22f3e589c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Planning</a:t>
            </a:r>
            <a:r>
              <a:rPr lang="en-US"/>
              <a:t> Poker - jogo com numeração por ordem de prioridade para determinada atividade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2f3e589c8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22f3e589c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2f3e589c8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22f3e589c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2f3e589c8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122f3e589c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2f3e589c8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22f3e589c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2f3e589c8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122f3e589c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2f3e589c8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22f3e589c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2f3e589c8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22f3e589c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2f3e589c8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22f3e589c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2f3e589c8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22f3e589c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2f3e589c8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122f3e589c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2f3e589c8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22f3e589c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2f3e589c8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22f3e589c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2f3e589c8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22f3e589c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2f3e589c8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22f3e589c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2f3e589c8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22f3e589c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2f3e589c8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122f3e589c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2f3e589c8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22f3e589c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 a 4 semanas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2f3e589c8_0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22f3e589c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2f3e589c8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22f3e589c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manutenção do plano de trabalho. 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acd64c77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11acd64c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foco na entrega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acd64c77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11acd64c7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interno para a equipe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acd64c77a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11acd64c7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Documentações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acd64c77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1acd64c7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acd64c77a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11acd64c77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acd64c77a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11acd64c77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acd64c77a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1acd64c7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acd64c77a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11acd64c77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acd64c77a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1acd64c77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15af5f028_1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1015af5f02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acd64c77a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11acd64c77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acd64c77a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1acd64c77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acd64c77a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11acd64c77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f9e0e43a2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1f9e0e43a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f9e0e43a2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1f9e0e43a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acd64c77a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11acd64c77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acd64c77a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11acd64c77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acd64c77a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11acd64c77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QA desenvolve cenários baseados nos critérios de aceite. 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acd64c77a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11acd64c77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acd64c77a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11acd64c77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37320" y="95913"/>
            <a:ext cx="845547" cy="3799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www.techlise.com.br/blog/tudo-o-que-voce-precisa-saber-sobre-tdd/#:~:text=TDD%20%C3%A9%20a%20sigla%20para,deles%2C%20um%20teste%20%C3%A9%20aplicado" TargetMode="External"/><Relationship Id="rId4" Type="http://schemas.openxmlformats.org/officeDocument/2006/relationships/hyperlink" Target="https://www.digite.com/pt-br/agile/desenvolvimento-dirigido-por-teste-de-aceitacao-atdd/#:~:text=O%20Acceptance%20Test%2DDriven%20Development,testes%20desempenha%20um%20papel%20importante" TargetMode="External"/><Relationship Id="rId5" Type="http://schemas.openxmlformats.org/officeDocument/2006/relationships/hyperlink" Target="https://coodesh.com/blog/candidates/metodologias/bdd-na-pratica-entenda-o-que-e-e-como-funciona/" TargetMode="External"/><Relationship Id="rId6" Type="http://schemas.openxmlformats.org/officeDocument/2006/relationships/hyperlink" Target="https://bstqb.org.br/b9/doc/syllabus_ctfl_at_2014br.pdf" TargetMode="External"/><Relationship Id="rId7" Type="http://schemas.openxmlformats.org/officeDocument/2006/relationships/hyperlink" Target="https://bstqb.org.br/b9/doc/syllabus_ctal_att_1.0br.pdf" TargetMode="External"/><Relationship Id="rId8" Type="http://schemas.openxmlformats.org/officeDocument/2006/relationships/hyperlink" Target="https://www.profissionaisti.com.br/cultura-devops-entenda-o-que-e-quais-os-seus-beneficios/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hyperlink" Target="https://discord.com/invite/gFKWUdTkaj" TargetMode="External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carolina-santana-louzada-436a1678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geeksforgeeks.org/personal-software-process-psp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hyperlink" Target="https://agilemanifesto.org/iso/ptbr/manifesto.html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amazon.com.br/Extreme-Programming-Explained-Embrace-Change/dp/032127865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hyperlink" Target="https://discord.com/invite/gFKWUdTkaj" TargetMode="External"/><Relationship Id="rId6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Relationship Id="rId4" Type="http://schemas.openxmlformats.org/officeDocument/2006/relationships/hyperlink" Target="https://www.tecmundo.com.br/software/155909-5-passos-desenvolvimento-orientado-testes-tdd.htm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8.png"/><Relationship Id="rId4" Type="http://schemas.openxmlformats.org/officeDocument/2006/relationships/hyperlink" Target="http://www.extremeprogramming.org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scrumguides.org/docs/scrumguide/v2020/2020-Scrum-Guide-PortugueseBR-2.0.pdf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www.agilebusiness.org/page/whatisdsdm" TargetMode="External"/><Relationship Id="rId4" Type="http://schemas.openxmlformats.org/officeDocument/2006/relationships/image" Target="../media/image4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://www.agilemodeling.com/shared/AMPanfleto.pdf" TargetMode="External"/><Relationship Id="rId4" Type="http://schemas.openxmlformats.org/officeDocument/2006/relationships/hyperlink" Target="https://www.agilebusiness.org/page/whatisdsdm" TargetMode="External"/><Relationship Id="rId5" Type="http://schemas.openxmlformats.org/officeDocument/2006/relationships/hyperlink" Target="https://kanbanize.com/pt/recursos-kanban/primeiros-passos/o-que-e-kanban" TargetMode="External"/><Relationship Id="rId6" Type="http://schemas.openxmlformats.org/officeDocument/2006/relationships/hyperlink" Target="https://scrumguides.org/docs/scrumguide/v2020/2020-Scrum-Guide-PortugueseBR-2.0.pdf" TargetMode="External"/><Relationship Id="rId7" Type="http://schemas.openxmlformats.org/officeDocument/2006/relationships/hyperlink" Target="https://www.amazon.com.br/Extreme-Programming-Explained-Embrace-Change/dp/0321278658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651250" y="3082750"/>
            <a:ext cx="56724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Carolina Santana Louzada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651250" y="3526650"/>
            <a:ext cx="6523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Analista QA - Venturus</a:t>
            </a:r>
            <a:endParaRPr b="0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651250" y="1348475"/>
            <a:ext cx="8199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 de desenvolvimento de software e metodologias ágeis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11f01e3539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1f01e3539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083" y="2947087"/>
            <a:ext cx="1876075" cy="8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1f01e3539d_0_0"/>
          <p:cNvSpPr txBox="1"/>
          <p:nvPr/>
        </p:nvSpPr>
        <p:spPr>
          <a:xfrm>
            <a:off x="410025" y="217975"/>
            <a:ext cx="47163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6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“...o desenvolvimento de software é um processo de aprendizado social.</a:t>
            </a:r>
            <a:endParaRPr b="0" i="0" sz="26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g11f01e3539d_0_0"/>
          <p:cNvSpPr txBox="1"/>
          <p:nvPr/>
        </p:nvSpPr>
        <p:spPr>
          <a:xfrm>
            <a:off x="3508125" y="1809000"/>
            <a:ext cx="53553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6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Trata-se de um processo iterativo no qual a própria ferramenta em evolução serve como meio de comunicação…</a:t>
            </a:r>
            <a:endParaRPr b="0" i="0" sz="26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g11f01e3539d_0_0"/>
          <p:cNvSpPr txBox="1"/>
          <p:nvPr/>
        </p:nvSpPr>
        <p:spPr>
          <a:xfrm>
            <a:off x="638325" y="4112525"/>
            <a:ext cx="4716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Citação de Howard Baetjer Jr. ( apud Pressman, Roger S., Maxim, Bruce R. Engenharia de Software: uma abordagem profissional, 8ªed)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g11acd64c77a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11acd64c77a_0_114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g11acd64c77a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11acd64c77a_0_114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g11acd64c77a_0_114"/>
          <p:cNvSpPr txBox="1"/>
          <p:nvPr/>
        </p:nvSpPr>
        <p:spPr>
          <a:xfrm>
            <a:off x="1632900" y="1698575"/>
            <a:ext cx="63006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nas abordagens ágeis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acd64c77a_0_122"/>
          <p:cNvSpPr txBox="1"/>
          <p:nvPr/>
        </p:nvSpPr>
        <p:spPr>
          <a:xfrm>
            <a:off x="476750" y="1881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atividades de testes estão sempre relacionadas com o desenvolvimento, portanto, é importante conhecer os diversos processos e ciclos de vida e como a atividade de testes e qualidade se insere!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empresa adota um processo e o customiza de acordo com necessidade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 é palavra-chave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11acd64c77a_0_12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nas abordagens de testes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acd64c77a_0_127"/>
          <p:cNvSpPr txBox="1"/>
          <p:nvPr/>
        </p:nvSpPr>
        <p:spPr>
          <a:xfrm>
            <a:off x="439750" y="1431275"/>
            <a:ext cx="7410300" cy="3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atividades de qualidade e teste estão embutidas em cada iteração podendo ocorrer paralelismo e sobreposição com outras atividades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pessoa do time tem atuação direta na validação e verificação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Foco nos testes de segurança, performance e </a:t>
            </a:r>
            <a:r>
              <a:rPr b="0" i="0" lang="en-US" sz="2000" u="sng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exploratórios 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(no cascata quase não temos exploratórios)</a:t>
            </a:r>
            <a:endParaRPr b="0" i="0" sz="2000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 de automação para testes de regressão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Documentação suficiente para manutenção e garantia de qualidade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1acd64c77a_0_12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nas abordagens de testes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1acd64c77a_0_132"/>
          <p:cNvSpPr txBox="1"/>
          <p:nvPr/>
        </p:nvSpPr>
        <p:spPr>
          <a:xfrm>
            <a:off x="439750" y="22445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automatizados -&gt; resultados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Planos de testes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 risco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Evidências de testes manuais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Relatórios de defeitos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g11acd64c77a_0_13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Produtos de trabalho comuns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acd64c77a_0_137"/>
          <p:cNvSpPr txBox="1"/>
          <p:nvPr/>
        </p:nvSpPr>
        <p:spPr>
          <a:xfrm>
            <a:off x="395350" y="1481050"/>
            <a:ext cx="74103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sobrepostos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de unidade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de aceite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■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Verificação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■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Uso de integração e entrega contínua + automação de testes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11acd64c77a_0_13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Níveis de teste no modelo ágil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acd64c77a_0_142"/>
          <p:cNvSpPr txBox="1"/>
          <p:nvPr/>
        </p:nvSpPr>
        <p:spPr>
          <a:xfrm>
            <a:off x="395350" y="2140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 do modelo existe evolução e análise crítica para definir o que está efetivamente concluído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Atualização frequente de testes manuais e automatizados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Monitorar status de todas as atividades da equipe -&gt; foco no feedback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Reuniões diárias para comunicação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11acd64c77a_0_14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 de testes no modelo ágil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1acd64c77a_0_152"/>
          <p:cNvSpPr txBox="1"/>
          <p:nvPr/>
        </p:nvSpPr>
        <p:spPr>
          <a:xfrm>
            <a:off x="395350" y="21408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Positividade e pensamento na solução com todos da equipe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Pensamento crítico com foco em qualidade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 constante com cliente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Feedbacks constantes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Avaliação de cenários que representem os critérios de aceites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Colaboração em tempo integral com programadores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Adaptação à mudança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 e planejamento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11acd64c77a_0_15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Atitudes e habilidades para agilidade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1acd64c77a_0_157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e atualizar estratégias de teste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Medir e informar cobertura de teste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Garantir uso de ferramentas de forma adequada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Gerenciar ambientes de teste e seus dados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Relatar defeitos e gerenciá-los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Assegurar tarefas de forma adequada e suas estimativas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Esclarecimento contínuo de requisitos junto à equipe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Sugerindo melhorias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g11acd64c77a_0_15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Outras atividades na equipe ágil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g11acd64c77a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11acd64c77a_0_91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6" name="Google Shape;756;g11acd64c77a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11acd64c77a_0_91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8" name="Google Shape;758;g11acd64c77a_0_91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 de testes no modelo ágil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acd64c77a_0_170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g11acd64c77a_0_170"/>
          <p:cNvSpPr txBox="1"/>
          <p:nvPr/>
        </p:nvSpPr>
        <p:spPr>
          <a:xfrm>
            <a:off x="565525" y="636550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TDD - Desenvolvimento orientado por teste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65" name="Google Shape;765;g11acd64c77a_0_170"/>
          <p:cNvPicPr preferRelativeResize="0"/>
          <p:nvPr/>
        </p:nvPicPr>
        <p:blipFill rotWithShape="1">
          <a:blip r:embed="rId3">
            <a:alphaModFix/>
          </a:blip>
          <a:srcRect b="0" l="12693" r="18803" t="0"/>
          <a:stretch/>
        </p:blipFill>
        <p:spPr>
          <a:xfrm>
            <a:off x="1181025" y="1204800"/>
            <a:ext cx="5792200" cy="39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/>
        </p:nvSpPr>
        <p:spPr>
          <a:xfrm>
            <a:off x="565525" y="636550"/>
            <a:ext cx="81771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processo de software?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1014100" y="1972300"/>
            <a:ext cx="6906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Metodologia para as atividades, ações e tarefas necessárias para desenvolver um software.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1369000" y="3203450"/>
            <a:ext cx="2189100" cy="12894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Roteiro</a:t>
            </a:r>
            <a:endParaRPr b="0" i="0" sz="25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acd64c77a_0_176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11acd64c77a_0_176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ATDD - Desenvolvimento orientado por teste de aceite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2" name="Google Shape;772;g11acd64c77a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925" y="1546753"/>
            <a:ext cx="4246000" cy="33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11acd64c77a_0_176"/>
          <p:cNvSpPr txBox="1"/>
          <p:nvPr/>
        </p:nvSpPr>
        <p:spPr>
          <a:xfrm>
            <a:off x="6825050" y="2103350"/>
            <a:ext cx="13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INICIO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1acd64c77a_0_185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11acd64c77a_0_185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BDD- Desenvolvimento orientado a comportamento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0" name="Google Shape;780;g11acd64c77a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398" y="1406500"/>
            <a:ext cx="4785025" cy="31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g11acd64c77a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41575"/>
            <a:ext cx="3265775" cy="19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acd64c77a_0_191"/>
          <p:cNvSpPr txBox="1"/>
          <p:nvPr/>
        </p:nvSpPr>
        <p:spPr>
          <a:xfrm>
            <a:off x="395350" y="231845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g11acd64c77a_0_191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Quadrantes de testes ágeis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8" name="Google Shape;788;g11acd64c77a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350" y="1097800"/>
            <a:ext cx="6234727" cy="39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g11acd64c77a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825" y="152400"/>
            <a:ext cx="74063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1acd64c77a_0_198"/>
          <p:cNvSpPr txBox="1"/>
          <p:nvPr/>
        </p:nvSpPr>
        <p:spPr>
          <a:xfrm>
            <a:off x="543375" y="19706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 assistido (pode 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 com o cliente, com o PO, com outro QA…) 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incrementais 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(inicia o teste de forma simples, sem muita definição dos requisitos e vai melhorando ao longo das sprints)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Mapa mental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028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Estratégias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028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Cenários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0287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11acd64c77a_0_198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Práticas úteis para testes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1acd64c77a_0_210"/>
          <p:cNvSpPr txBox="1"/>
          <p:nvPr/>
        </p:nvSpPr>
        <p:spPr>
          <a:xfrm>
            <a:off x="484125" y="1681975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CTFL-AT Agile Tester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CTFL-ATT Agile Technical Tester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g11acd64c77a_0_210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Certificações para testes ágeis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06" name="Google Shape;806;g11acd64c77a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300" y="3648575"/>
            <a:ext cx="2548700" cy="9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1acd64c77a_0_204"/>
          <p:cNvSpPr txBox="1"/>
          <p:nvPr/>
        </p:nvSpPr>
        <p:spPr>
          <a:xfrm>
            <a:off x="543375" y="19706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TDD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ATDD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BDD na prática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CTFL-AT (bstqb.org.br)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CTFL-ATT (bstqb.org.br)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Cultura DevOps: entenda o que é quais os seus benefícios (profissionaisti.com.br)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g11acd64c77a_0_204"/>
          <p:cNvSpPr txBox="1"/>
          <p:nvPr/>
        </p:nvSpPr>
        <p:spPr>
          <a:xfrm>
            <a:off x="484125" y="414525"/>
            <a:ext cx="77382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acd64c77a_0_226"/>
          <p:cNvSpPr txBox="1"/>
          <p:nvPr>
            <p:ph type="ctrTitle"/>
          </p:nvPr>
        </p:nvSpPr>
        <p:spPr>
          <a:xfrm>
            <a:off x="651250" y="3097550"/>
            <a:ext cx="44958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Carolina Santana Louzada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g11acd64c77a_0_226"/>
          <p:cNvSpPr txBox="1"/>
          <p:nvPr/>
        </p:nvSpPr>
        <p:spPr>
          <a:xfrm>
            <a:off x="651250" y="3504425"/>
            <a:ext cx="6523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Analista QA - Venturus</a:t>
            </a:r>
            <a:endParaRPr b="0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g11acd64c77a_0_226"/>
          <p:cNvSpPr txBox="1"/>
          <p:nvPr/>
        </p:nvSpPr>
        <p:spPr>
          <a:xfrm>
            <a:off x="651250" y="1348475"/>
            <a:ext cx="8199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 de desenvolvimento de software e metodologias ágeis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1acd64c77a_0_232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5" name="Google Shape;825;g11acd64c77a_0_232"/>
          <p:cNvSpPr txBox="1"/>
          <p:nvPr/>
        </p:nvSpPr>
        <p:spPr>
          <a:xfrm>
            <a:off x="1186318" y="1623130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11acd64c77a_0_232"/>
          <p:cNvSpPr/>
          <p:nvPr/>
        </p:nvSpPr>
        <p:spPr>
          <a:xfrm>
            <a:off x="2770508" y="1680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g11acd64c77a_0_232"/>
          <p:cNvSpPr txBox="1"/>
          <p:nvPr/>
        </p:nvSpPr>
        <p:spPr>
          <a:xfrm>
            <a:off x="1186318" y="2580118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11acd64c77a_0_232"/>
          <p:cNvSpPr/>
          <p:nvPr/>
        </p:nvSpPr>
        <p:spPr>
          <a:xfrm>
            <a:off x="2770507" y="2637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g11acd64c77a_0_232"/>
          <p:cNvSpPr txBox="1"/>
          <p:nvPr/>
        </p:nvSpPr>
        <p:spPr>
          <a:xfrm>
            <a:off x="1186318" y="3537131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11acd64c77a_0_232"/>
          <p:cNvSpPr/>
          <p:nvPr/>
        </p:nvSpPr>
        <p:spPr>
          <a:xfrm>
            <a:off x="2770507" y="3594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no mundo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g10180a8d9a1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10180a8d9a1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0180a8d9a1_0_17"/>
          <p:cNvSpPr txBox="1"/>
          <p:nvPr/>
        </p:nvSpPr>
        <p:spPr>
          <a:xfrm>
            <a:off x="1162075" y="3002550"/>
            <a:ext cx="44427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curso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b="0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g10180a8d9a1_0_17"/>
          <p:cNvSpPr txBox="1"/>
          <p:nvPr/>
        </p:nvSpPr>
        <p:spPr>
          <a:xfrm>
            <a:off x="1162075" y="983475"/>
            <a:ext cx="65751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5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0" i="0" sz="5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39" name="Google Shape;839;g10180a8d9a1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1069" y="2829673"/>
            <a:ext cx="1146107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f01e3539d_0_12"/>
          <p:cNvSpPr txBox="1"/>
          <p:nvPr/>
        </p:nvSpPr>
        <p:spPr>
          <a:xfrm>
            <a:off x="565525" y="636550"/>
            <a:ext cx="81771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Algumas reflexões…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g11f01e3539d_0_12"/>
          <p:cNvSpPr txBox="1"/>
          <p:nvPr/>
        </p:nvSpPr>
        <p:spPr>
          <a:xfrm>
            <a:off x="1014100" y="1972300"/>
            <a:ext cx="6906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 os envolvidos são diretamente ou indiretamente responsáveis.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 estabilidade, controle e organização dentro do contexto.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 são adaptáveis de acordo com o produto a ser construído.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f01e3539d_0_27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principais do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g11f01e3539d_0_27"/>
          <p:cNvSpPr txBox="1"/>
          <p:nvPr/>
        </p:nvSpPr>
        <p:spPr>
          <a:xfrm>
            <a:off x="1014100" y="1972300"/>
            <a:ext cx="3350400" cy="2401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Segundo Pressman: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Planejamento 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11f01e3539d_0_27"/>
          <p:cNvSpPr txBox="1"/>
          <p:nvPr/>
        </p:nvSpPr>
        <p:spPr>
          <a:xfrm>
            <a:off x="5101350" y="1972175"/>
            <a:ext cx="3802500" cy="240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 Segundo Sommerville: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Especificação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Projeto e implementação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Evolução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f01e3539d_0_33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principais do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g11f01e3539d_0_33"/>
          <p:cNvSpPr txBox="1"/>
          <p:nvPr/>
        </p:nvSpPr>
        <p:spPr>
          <a:xfrm>
            <a:off x="711775" y="1972300"/>
            <a:ext cx="76548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 dos processos e suas relações = </a:t>
            </a:r>
            <a:r>
              <a:rPr b="0" i="0" lang="en-US" sz="24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fluxo do processo</a:t>
            </a:r>
            <a:endParaRPr b="0" i="0" sz="24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g11f01e3539d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673" y="3236125"/>
            <a:ext cx="7340750" cy="9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f01e3539d_0_41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Fluxos de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g11f01e3539d_0_41"/>
          <p:cNvSpPr txBox="1"/>
          <p:nvPr/>
        </p:nvSpPr>
        <p:spPr>
          <a:xfrm>
            <a:off x="711775" y="1972300"/>
            <a:ext cx="76548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11f01e3539d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937" y="1530150"/>
            <a:ext cx="7184124" cy="1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1f01e3539d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3063" y="3098250"/>
            <a:ext cx="4677863" cy="19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f01e3539d_0_49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Fluxos de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g11f01e3539d_0_49"/>
          <p:cNvSpPr txBox="1"/>
          <p:nvPr/>
        </p:nvSpPr>
        <p:spPr>
          <a:xfrm>
            <a:off x="5183700" y="2501125"/>
            <a:ext cx="38139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Cada processo é constituído de tarefas!</a:t>
            </a:r>
            <a:endParaRPr b="0" i="0" sz="24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11f01e3539d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25" y="1819300"/>
            <a:ext cx="5138825" cy="26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f01e3539d_0_66"/>
          <p:cNvSpPr txBox="1"/>
          <p:nvPr/>
        </p:nvSpPr>
        <p:spPr>
          <a:xfrm>
            <a:off x="565525" y="636550"/>
            <a:ext cx="82575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Padrões de processo</a:t>
            </a:r>
            <a:endParaRPr b="0" i="0" sz="3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g11f01e3539d_0_66"/>
          <p:cNvSpPr txBox="1"/>
          <p:nvPr/>
        </p:nvSpPr>
        <p:spPr>
          <a:xfrm>
            <a:off x="754875" y="1481050"/>
            <a:ext cx="686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➔"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Descreve um problema de processo e sugere soluções de acordo com o contexto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➔"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 ser definido para qualquer nível de abstração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➔"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Abordagens de avaliação e aperfeiçoamento: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SCAMPI( Standard CMMI Assessment Method for Process Improvement)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CBA IPI( CMM-Based Appraisal for internal Process Improvement)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SPICE( ISO/IEC 15504) - requisitos para avaliação de processos de software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ISO 9001:2000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1f01e3539d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1f01e3539d_0_5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11f01e3539d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f01e3539d_0_5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g11f01e3539d_0_58"/>
          <p:cNvSpPr txBox="1"/>
          <p:nvPr/>
        </p:nvSpPr>
        <p:spPr>
          <a:xfrm>
            <a:off x="1632900" y="1698575"/>
            <a:ext cx="6559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prescritivo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5af5f028_1_8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é?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g1015af5f028_1_86"/>
          <p:cNvSpPr txBox="1"/>
          <p:nvPr/>
        </p:nvSpPr>
        <p:spPr>
          <a:xfrm>
            <a:off x="817675" y="2079750"/>
            <a:ext cx="69060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Também chamado de modelos “tradicionais”</a:t>
            </a:r>
            <a:endParaRPr b="0" i="0" sz="2400" u="none" cap="none" strike="noStrike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Foco na ordem e consistência do processo</a:t>
            </a:r>
            <a:endParaRPr b="0" i="0" sz="2400" u="none" cap="none" strike="noStrike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Calibri"/>
              <a:buChar char="★"/>
            </a:pPr>
            <a:r>
              <a:rPr b="0" i="0" lang="en-US" sz="2400" u="none" cap="none" strike="noStrike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Prescrevem conjunto de elementos de processo e fluxos</a:t>
            </a:r>
            <a:endParaRPr b="0" i="0" sz="2400" u="none" cap="none" strike="noStrike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1015af5f028_1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6388" y="130100"/>
            <a:ext cx="24669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/>
        </p:nvSpPr>
        <p:spPr>
          <a:xfrm>
            <a:off x="1078300" y="1833125"/>
            <a:ext cx="71331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Graduada em Engenharia de Computação- UFS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Fazendo especialização em qualidade e desenvolvimento de software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Qualidade de software -&gt; automação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Educação + tecnologia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Jogos + música + aprender novas atividades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-&gt;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Carolina Santana Louzada | LinkedIn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sobre mim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f01e3539d_0_74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Google Shape;157;g11f01e3539d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07775"/>
            <a:ext cx="8839200" cy="182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f01e3539d_0_85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g11f01e3539d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125" y="1158750"/>
            <a:ext cx="6398700" cy="37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f01e3539d_0_91"/>
          <p:cNvSpPr txBox="1"/>
          <p:nvPr/>
        </p:nvSpPr>
        <p:spPr>
          <a:xfrm>
            <a:off x="565525" y="3142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Clássico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g11f01e3539d_0_91"/>
          <p:cNvSpPr txBox="1"/>
          <p:nvPr/>
        </p:nvSpPr>
        <p:spPr>
          <a:xfrm>
            <a:off x="805775" y="2068150"/>
            <a:ext cx="733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Útil para requisitos bem compreendidos, definidos e estáveis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Processo linear e sistemático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f01e3539d_0_97"/>
          <p:cNvSpPr txBox="1"/>
          <p:nvPr/>
        </p:nvSpPr>
        <p:spPr>
          <a:xfrm>
            <a:off x="377500" y="2149500"/>
            <a:ext cx="2670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V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5" name="Google Shape;175;g11f01e3539d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400" y="451827"/>
            <a:ext cx="6095600" cy="446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f01e3539d_0_103"/>
          <p:cNvSpPr txBox="1"/>
          <p:nvPr/>
        </p:nvSpPr>
        <p:spPr>
          <a:xfrm>
            <a:off x="377500" y="2149500"/>
            <a:ext cx="2670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V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g11f01e3539d_0_103"/>
          <p:cNvSpPr txBox="1"/>
          <p:nvPr/>
        </p:nvSpPr>
        <p:spPr>
          <a:xfrm>
            <a:off x="4257150" y="1316100"/>
            <a:ext cx="4445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Relação entre atividades de garantia de qualidade e atividades restantes do processo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há diferença fundamental entre o Cascata e V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f01e3539d_0_109"/>
          <p:cNvSpPr txBox="1"/>
          <p:nvPr/>
        </p:nvSpPr>
        <p:spPr>
          <a:xfrm>
            <a:off x="592375" y="484250"/>
            <a:ext cx="78816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Cascata - Problemas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g11f01e3539d_0_109"/>
          <p:cNvSpPr txBox="1"/>
          <p:nvPr/>
        </p:nvSpPr>
        <p:spPr>
          <a:xfrm>
            <a:off x="792350" y="1826400"/>
            <a:ext cx="7338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Projetos reais não seguem fluxos sequenciais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Não lida bem com adaptação constante de mudanças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Requisitos não são bem estabelecidos na primeira fase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Longo tempo para visualizar primeira versão do software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 estados de bloqueio para a equipe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1f01e3539d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1f01e3539d_0_11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1f01e3539d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1f01e3539d_0_11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g11f01e3539d_0_115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incremental, evolucionário e concorrente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f01e3539d_0_123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7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processo incremental</a:t>
            </a:r>
            <a:endParaRPr b="1" i="0" sz="37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g11f01e3539d_0_123"/>
          <p:cNvSpPr txBox="1"/>
          <p:nvPr/>
        </p:nvSpPr>
        <p:spPr>
          <a:xfrm>
            <a:off x="805775" y="1105000"/>
            <a:ext cx="73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Situações com requisitos iniciais bem definidos, mas não refinados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11f01e3539d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950" y="1966900"/>
            <a:ext cx="5935949" cy="30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f01e3539d_0_129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7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de processo incremental</a:t>
            </a:r>
            <a:endParaRPr b="1" i="0" sz="37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g11f01e3539d_0_129"/>
          <p:cNvSpPr txBox="1"/>
          <p:nvPr/>
        </p:nvSpPr>
        <p:spPr>
          <a:xfrm>
            <a:off x="5913150" y="1563850"/>
            <a:ext cx="343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Pode-se utilizar prototipagem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11f01e3539d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25" y="1363875"/>
            <a:ext cx="5581125" cy="29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f01e3539d_0_135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7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</a:t>
            </a:r>
            <a:endParaRPr b="1" i="0" sz="37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g11f01e3539d_0_135"/>
          <p:cNvSpPr txBox="1"/>
          <p:nvPr/>
        </p:nvSpPr>
        <p:spPr>
          <a:xfrm>
            <a:off x="525425" y="1497250"/>
            <a:ext cx="8074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que possibilita o desenvolvimento de um software que cresce e se adapta constantemente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São iterativos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Modelos: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Prototipagem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Espiral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/>
        </p:nvSpPr>
        <p:spPr>
          <a:xfrm>
            <a:off x="1014100" y="1972300"/>
            <a:ext cx="64962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ciclo de vida do software e seus processos, bem como entender como a qualidade e os testes atuam nos processos, tendo como foco o pensamento ágil.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f01e3539d_0_141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 - Prototipação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g11f01e3539d_0_141"/>
          <p:cNvSpPr txBox="1"/>
          <p:nvPr/>
        </p:nvSpPr>
        <p:spPr>
          <a:xfrm>
            <a:off x="3145300" y="1539325"/>
            <a:ext cx="5735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Útil para refinar requisitos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Validar eficiência e interação com usuário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 ser aplicado isoladamente ou em conjunto com outros processos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protótipo atua como forma de obtenção de requisitos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 ser descartáveis ou podem evoluir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11f01e3539d_0_141"/>
          <p:cNvPicPr preferRelativeResize="0"/>
          <p:nvPr/>
        </p:nvPicPr>
        <p:blipFill rotWithShape="1">
          <a:blip r:embed="rId3">
            <a:alphaModFix/>
          </a:blip>
          <a:srcRect b="0" l="10063" r="27353" t="0"/>
          <a:stretch/>
        </p:blipFill>
        <p:spPr>
          <a:xfrm>
            <a:off x="170200" y="1369150"/>
            <a:ext cx="2790074" cy="27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f01e3539d_0_148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da Prototipação 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g11f01e3539d_0_148"/>
          <p:cNvSpPr txBox="1"/>
          <p:nvPr/>
        </p:nvSpPr>
        <p:spPr>
          <a:xfrm>
            <a:off x="4063000" y="1539325"/>
            <a:ext cx="4817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Falta de consideração da qualidade global do software após prototipação ser considerada “funcional”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Acomodar com escolhas iniciais da prototipação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11f01e3539d_0_148"/>
          <p:cNvPicPr preferRelativeResize="0"/>
          <p:nvPr/>
        </p:nvPicPr>
        <p:blipFill rotWithShape="1">
          <a:blip r:embed="rId3">
            <a:alphaModFix/>
          </a:blip>
          <a:srcRect b="0" l="0" r="21209" t="0"/>
          <a:stretch/>
        </p:blipFill>
        <p:spPr>
          <a:xfrm>
            <a:off x="113750" y="1332125"/>
            <a:ext cx="3512600" cy="27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f01e3539d_0_15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evolucionário - Espiral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6" name="Google Shape;236;g11f01e3539d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1250" y="1205775"/>
            <a:ext cx="6267825" cy="33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1f01e3539d_0_154"/>
          <p:cNvSpPr txBox="1"/>
          <p:nvPr/>
        </p:nvSpPr>
        <p:spPr>
          <a:xfrm>
            <a:off x="4817850" y="1539325"/>
            <a:ext cx="4062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Natureza iterativa da prototipação + aspectos sistemáticos do cascata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Estratégia cíclica incremental com foco em diminuir riscos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f9bf0bc18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concorrente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g11f9bf0bc18_0_0"/>
          <p:cNvSpPr txBox="1"/>
          <p:nvPr/>
        </p:nvSpPr>
        <p:spPr>
          <a:xfrm>
            <a:off x="4572000" y="1539325"/>
            <a:ext cx="43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Representação concorrente de atividades de qualquer processo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11f9bf0bc1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25" y="833700"/>
            <a:ext cx="4587325" cy="43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1f9bf0bc18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1f9bf0bc18_0_7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11f9bf0bc18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1f9bf0bc18_0_7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g11f9bf0bc18_0_7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Modelos especializados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f9bf0bc18_0_15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Baseado em componentes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g11f9bf0bc18_0_15"/>
          <p:cNvSpPr txBox="1"/>
          <p:nvPr/>
        </p:nvSpPr>
        <p:spPr>
          <a:xfrm>
            <a:off x="917150" y="1539325"/>
            <a:ext cx="7963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 com base em componentes com interfaces definidas para serem integradas ao software -&gt; COTS( commercial off-the-shelf)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módulos ou pacotes de classes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Evolucionário por natureza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Foco em reutilização -&gt; Redução no tempo de desenvolvimento e custos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f9e0e43a2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métodos formais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g11f9e0e43a2_0_0"/>
          <p:cNvSpPr txBox="1"/>
          <p:nvPr/>
        </p:nvSpPr>
        <p:spPr>
          <a:xfrm>
            <a:off x="917150" y="1539325"/>
            <a:ext cx="7963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Atividades baseadas em condução à especificação matemática formal do software -&gt; utilização de notação matemática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Análise matemática auxilia na descobertas de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ambiguidades ou inconsistências.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 consome tempo e dinheiro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Complexidade exige formação e treinamento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Bem visto para softwares com fatores críticos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1f9e0e43a2_0_0"/>
          <p:cNvSpPr/>
          <p:nvPr/>
        </p:nvSpPr>
        <p:spPr>
          <a:xfrm>
            <a:off x="6934700" y="2571750"/>
            <a:ext cx="1754100" cy="1073100"/>
          </a:xfrm>
          <a:prstGeom prst="wedgeEllipseCallout">
            <a:avLst>
              <a:gd fmla="val -62248" name="adj1"/>
              <a:gd fmla="val -7655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Engenharia de software sala limpa</a:t>
            </a:r>
            <a:endParaRPr b="0" i="0" sz="14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f9e0e43a2_0_6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orientado a aspectos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g11f9e0e43a2_0_6"/>
          <p:cNvSpPr txBox="1"/>
          <p:nvPr/>
        </p:nvSpPr>
        <p:spPr>
          <a:xfrm>
            <a:off x="421300" y="1036075"/>
            <a:ext cx="7963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Paradigma que oferece uma abordagem metodológica e de processos para definir, especificar, projetar e construir aspectos, que são pontos de interesse que se propagam e entrecortam outras partes da aplicação.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11f9e0e43a2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0800" y="2400550"/>
            <a:ext cx="3561800" cy="26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1f9e0e43a2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1f9e0e43a2_0_12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11f9e0e43a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1f9e0e43a2_0_12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g11f9e0e43a2_0_12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 Unificado</a:t>
            </a:r>
            <a:endParaRPr b="1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f9e0e43a2_0_59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pouco de história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g11f9e0e43a2_0_59"/>
          <p:cNvSpPr txBox="1"/>
          <p:nvPr/>
        </p:nvSpPr>
        <p:spPr>
          <a:xfrm>
            <a:off x="917150" y="1539325"/>
            <a:ext cx="7963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início dos anos 90 , James Rumbaugh, Grady Booch e Ivar Jacobson começaram a trabalhar em um “método unificado” que combinasse as melhores características de outros processos -&gt; UML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Necessidade de um processo de software dirigido a casos de uso, centrado na arquitetura, iterativo e incremental.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10a92618e6_0_0"/>
          <p:cNvSpPr txBox="1"/>
          <p:nvPr/>
        </p:nvSpPr>
        <p:spPr>
          <a:xfrm>
            <a:off x="842725" y="1687375"/>
            <a:ext cx="7133100" cy="22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★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 completado curso de Fundamento de Qualidade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g110a92618e6_0_0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f9e0e43a2_0_6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g11f9e0e43a2_0_64"/>
          <p:cNvSpPr txBox="1"/>
          <p:nvPr/>
        </p:nvSpPr>
        <p:spPr>
          <a:xfrm>
            <a:off x="5045650" y="1017775"/>
            <a:ext cx="3916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Fase de Concepção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Comunicação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Planejamento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Requisitos são descritos em conjunto de casos de uso preliminares.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Identificação de recursos, riscos, cronograma…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11f9e0e43a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425" y="1399850"/>
            <a:ext cx="4626793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f9e0e43a2_0_7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g11f9e0e43a2_0_70"/>
          <p:cNvSpPr txBox="1"/>
          <p:nvPr/>
        </p:nvSpPr>
        <p:spPr>
          <a:xfrm>
            <a:off x="4238975" y="1069550"/>
            <a:ext cx="39165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	Fase de Elaboração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Planejamento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Refinamento e expansão de casos de uso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Ampliação de representação arquitetural: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análise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projeto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implementação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◆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disponibilização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11f9e0e43a2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f9e0e43a2_0_76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g11f9e0e43a2_0_76"/>
          <p:cNvSpPr txBox="1"/>
          <p:nvPr/>
        </p:nvSpPr>
        <p:spPr>
          <a:xfrm>
            <a:off x="4238975" y="1069550"/>
            <a:ext cx="3916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	Fase de Construção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Desenvolvimento de software com base nos modelos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Uso dos modelos para gerar suíte de testes de aceite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Utilização de testes conforme desenvolvimento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11f9e0e43a2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f9e0e43a2_0_8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g11f9e0e43a2_0_82"/>
          <p:cNvSpPr txBox="1"/>
          <p:nvPr/>
        </p:nvSpPr>
        <p:spPr>
          <a:xfrm>
            <a:off x="4238975" y="1069550"/>
            <a:ext cx="3916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	F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 de Transição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Construção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Comum entrega com testes beta para recebimento de feedbacks;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incremento torna-se uma versão utilizável do software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11f9e0e43a2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f9e0e43a2_0_88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g11f9e0e43a2_0_88"/>
          <p:cNvSpPr txBox="1"/>
          <p:nvPr/>
        </p:nvSpPr>
        <p:spPr>
          <a:xfrm>
            <a:off x="4238975" y="1069550"/>
            <a:ext cx="391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	F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 de Produção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Monitoramento de uso contínuo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Suporte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➔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Relatórios para defeitos e mudanças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11f9e0e43a2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99" y="1214850"/>
            <a:ext cx="4216750" cy="28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f9e0e43a2_0_9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processo unificado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g11f9e0e43a2_0_94"/>
          <p:cNvSpPr txBox="1"/>
          <p:nvPr/>
        </p:nvSpPr>
        <p:spPr>
          <a:xfrm>
            <a:off x="4238975" y="1069550"/>
            <a:ext cx="391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11f9e0e43a2_0_94"/>
          <p:cNvPicPr preferRelativeResize="0"/>
          <p:nvPr/>
        </p:nvPicPr>
        <p:blipFill rotWithShape="1">
          <a:blip r:embed="rId3">
            <a:alphaModFix/>
          </a:blip>
          <a:srcRect b="0" l="0" r="0" t="14214"/>
          <a:stretch/>
        </p:blipFill>
        <p:spPr>
          <a:xfrm>
            <a:off x="1490850" y="1209325"/>
            <a:ext cx="5546201" cy="35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f9e0e43a2_0_10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g11f9e0e43a2_0_102"/>
          <p:cNvSpPr txBox="1"/>
          <p:nvPr/>
        </p:nvSpPr>
        <p:spPr>
          <a:xfrm>
            <a:off x="917150" y="1539325"/>
            <a:ext cx="796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 de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processo pessoal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 de equipe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Pesquise sobre os autores do Manifesto Ágil!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Programação orientada a objetos e Aspectos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11f9e0e43a2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1f9e0e43a2_0_20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11f9e0e43a2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1f9e0e43a2_0_20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g11f9e0e43a2_0_20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 ágil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f9e0e43a2_0_36"/>
          <p:cNvSpPr txBox="1"/>
          <p:nvPr/>
        </p:nvSpPr>
        <p:spPr>
          <a:xfrm>
            <a:off x="684750" y="2281475"/>
            <a:ext cx="76485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Contexto da criação do manifesto ágil e seus conceitos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Extreme Programming - XP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Scrum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existência e conceitos de outros modelos ágeis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1f9e0e43a2_0_3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11f9e0e43a2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1f9e0e43a2_0_46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11f9e0e43a2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1f9e0e43a2_0_46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g11f9e0e43a2_0_46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manifesto ágil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40;p17"/>
          <p:cNvSpPr txBox="1"/>
          <p:nvPr/>
        </p:nvSpPr>
        <p:spPr>
          <a:xfrm>
            <a:off x="1186318" y="1623130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"/>
          <p:cNvSpPr/>
          <p:nvPr/>
        </p:nvSpPr>
        <p:spPr>
          <a:xfrm>
            <a:off x="2770508" y="1680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Processos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7"/>
          <p:cNvSpPr txBox="1"/>
          <p:nvPr/>
        </p:nvSpPr>
        <p:spPr>
          <a:xfrm>
            <a:off x="1186318" y="2580118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7"/>
          <p:cNvSpPr/>
          <p:nvPr/>
        </p:nvSpPr>
        <p:spPr>
          <a:xfrm>
            <a:off x="2770507" y="2637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7"/>
          <p:cNvSpPr txBox="1"/>
          <p:nvPr/>
        </p:nvSpPr>
        <p:spPr>
          <a:xfrm>
            <a:off x="1186318" y="3537131"/>
            <a:ext cx="1380000" cy="576000"/>
          </a:xfrm>
          <a:prstGeom prst="rect">
            <a:avLst/>
          </a:prstGeom>
          <a:solidFill>
            <a:srgbClr val="33A8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7"/>
          <p:cNvSpPr/>
          <p:nvPr/>
        </p:nvSpPr>
        <p:spPr>
          <a:xfrm>
            <a:off x="2770507" y="3594325"/>
            <a:ext cx="550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Testes no mundo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f9e0e43a2_0_54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Contexto e surgimento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g11f9e0e43a2_0_54"/>
          <p:cNvSpPr txBox="1"/>
          <p:nvPr/>
        </p:nvSpPr>
        <p:spPr>
          <a:xfrm>
            <a:off x="917150" y="1539325"/>
            <a:ext cx="7963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★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 contramão aos ditos métodos tradicionais ou “pesados” , 17 profissionais que já praticavam os “métodos leves” se reuniram em Utah no ano de 2001 e chegaram ao consenso de métodos e práticas para o desenvolvimento de software -&gt; MANIFESTO ÁGIL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f3e589c8_0_0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Contexto e surgimento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2" name="Google Shape;372;g122f3e589c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9275" y="1105000"/>
            <a:ext cx="5143126" cy="352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22f3e589c8_0_0"/>
          <p:cNvSpPr txBox="1"/>
          <p:nvPr/>
        </p:nvSpPr>
        <p:spPr>
          <a:xfrm>
            <a:off x="720125" y="2035200"/>
            <a:ext cx="158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Manifesto ágil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Seus autores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22f3e589c8_0_0"/>
          <p:cNvSpPr/>
          <p:nvPr/>
        </p:nvSpPr>
        <p:spPr>
          <a:xfrm>
            <a:off x="1938975" y="2420050"/>
            <a:ext cx="806700" cy="4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2f3e589c8_0_13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diz o manifesto?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0" name="Google Shape;380;g122f3e589c8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788" y="1225713"/>
            <a:ext cx="6234425" cy="27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22f3e589c8_0_13"/>
          <p:cNvSpPr txBox="1"/>
          <p:nvPr/>
        </p:nvSpPr>
        <p:spPr>
          <a:xfrm>
            <a:off x="3661663" y="4033400"/>
            <a:ext cx="182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Fonte: agilemanifesto.org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2f3e589c8_0_22"/>
          <p:cNvSpPr txBox="1"/>
          <p:nvPr/>
        </p:nvSpPr>
        <p:spPr>
          <a:xfrm>
            <a:off x="646100" y="260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12 princípios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g122f3e589c8_0_22"/>
          <p:cNvSpPr txBox="1"/>
          <p:nvPr/>
        </p:nvSpPr>
        <p:spPr>
          <a:xfrm>
            <a:off x="614225" y="1036100"/>
            <a:ext cx="7748700" cy="3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	Nossa maior prioridade é satisfazer o cliente através da entrega contínua e adiantada de software com valor agregado.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	Mudanças nos requisitos são bem-vindas, mesmo tardiamente no desenvolvimento.Processos ágeis tiram vantagem das mudanças visando vantagem competitiva para o cliente.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	Entregar frequentemente software funcionando, de poucas semanas a poucos meses, com preferência à menor escala de tempo.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	Pessoas de negócio e desenvolvedores devem trabalhar diariamente em conjunto por todo o projeto.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	Construa projetos em torno de indivíduos motivados. Dê a eles o ambiente e o suporte necessário e confie neles para fazer o trabalho.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2f3e589c8_0_36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12 princípios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g122f3e589c8_0_36"/>
          <p:cNvSpPr txBox="1"/>
          <p:nvPr/>
        </p:nvSpPr>
        <p:spPr>
          <a:xfrm>
            <a:off x="355200" y="890375"/>
            <a:ext cx="7408200" cy="3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	Software funcionando é a medida primária de progresso.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	Os processos ágeis promovem desenvolvimento sustentável. Os patrocinadores, desenvolvedores e usuários devem ser capazes de manter um ritmo constante indefinidamente.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	Contínua atenção à excelência técnica e bom design aumenta a agilidade.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	Simplicidade – a arte de maximizar a quantidade de trabalho não realizado – é essencial.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	As melhores arquiteturas, requisitos e designs emergem de equipes auto-organizáveis.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	Em intervalos regulares, a equipe reflete sobre como se tornar mais eficaz e então refina e ajusta seu comportamento de acordo.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2f3e589c8_0_48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significa ser ágil ?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g122f3e589c8_0_48"/>
          <p:cNvSpPr txBox="1"/>
          <p:nvPr/>
        </p:nvSpPr>
        <p:spPr>
          <a:xfrm>
            <a:off x="4884475" y="742350"/>
            <a:ext cx="34932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Métodos prescritivos não deixam de ser úteis, porém tem um ponto que pode torná-lo falho : </a:t>
            </a:r>
            <a:r>
              <a:rPr b="0" i="0" lang="en-US" sz="18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as fraquezas e falhas de quem desenvolve o software!</a:t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Condutores da agilidade : adaptação + comunicação + auto-organização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122f3e589c8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300" y="1085575"/>
            <a:ext cx="3969800" cy="2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2f3e589c8_0_5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significa ser ágil ?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g122f3e589c8_0_54"/>
          <p:cNvSpPr txBox="1"/>
          <p:nvPr/>
        </p:nvSpPr>
        <p:spPr>
          <a:xfrm>
            <a:off x="4899600" y="1010250"/>
            <a:ext cx="38406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Condutores da agilidade : adaptação + comunicação + auto-organização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adaptação auxilia na diminuição de custos por alterações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122f3e589c8_0_54"/>
          <p:cNvPicPr preferRelativeResize="0"/>
          <p:nvPr/>
        </p:nvPicPr>
        <p:blipFill rotWithShape="1">
          <a:blip r:embed="rId3">
            <a:alphaModFix/>
          </a:blip>
          <a:srcRect b="0" l="10014" r="11126" t="0"/>
          <a:stretch/>
        </p:blipFill>
        <p:spPr>
          <a:xfrm>
            <a:off x="333050" y="1187450"/>
            <a:ext cx="4396025" cy="28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2f3e589c8_0_61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Motivações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g122f3e589c8_0_61"/>
          <p:cNvSpPr txBox="1"/>
          <p:nvPr/>
        </p:nvSpPr>
        <p:spPr>
          <a:xfrm>
            <a:off x="547650" y="1010250"/>
            <a:ext cx="81924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Difícil prever requisitos de softwares e suas possíveis alterações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Difícil prever priorizações do cliente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Análise, projeto e testes não são previsíveis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atividades de construção do software não são facilmente estimadas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22f3e589c8_0_61"/>
          <p:cNvSpPr/>
          <p:nvPr/>
        </p:nvSpPr>
        <p:spPr>
          <a:xfrm>
            <a:off x="2457050" y="3012100"/>
            <a:ext cx="3737340" cy="1864998"/>
          </a:xfrm>
          <a:prstGeom prst="irregularSeal2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Imprevisibilidade</a:t>
            </a:r>
            <a:endParaRPr b="1" i="0" sz="13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122f3e589c8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22f3e589c8_0_6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g122f3e589c8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22f3e589c8_0_6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g122f3e589c8_0_6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Extreme programming - XP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2f3e589c8_0_76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Surgimento ‘Programação Extrema’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g122f3e589c8_0_76"/>
          <p:cNvSpPr txBox="1"/>
          <p:nvPr/>
        </p:nvSpPr>
        <p:spPr>
          <a:xfrm>
            <a:off x="547650" y="1010250"/>
            <a:ext cx="81924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Primeiros trabalhos e métodos associados : 1980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 originário por Kent Beck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 variante com refinamentos para grandes organizações: IXP - Industrial Extreme Programming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Extreme Programming Explained: Embrace Change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8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4"/>
          <p:cNvSpPr txBox="1"/>
          <p:nvPr/>
        </p:nvSpPr>
        <p:spPr>
          <a:xfrm>
            <a:off x="1162075" y="3002550"/>
            <a:ext cx="44427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curso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b="0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 txBox="1"/>
          <p:nvPr/>
        </p:nvSpPr>
        <p:spPr>
          <a:xfrm>
            <a:off x="1162075" y="983475"/>
            <a:ext cx="65751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5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0" i="0" sz="5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1069" y="2829673"/>
            <a:ext cx="1146107" cy="14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2f3e589c8_0_82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5" name="Google Shape;435;g122f3e589c8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2125"/>
            <a:ext cx="4832401" cy="294145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22f3e589c8_0_82"/>
          <p:cNvSpPr txBox="1"/>
          <p:nvPr/>
        </p:nvSpPr>
        <p:spPr>
          <a:xfrm>
            <a:off x="4174000" y="890375"/>
            <a:ext cx="4832400" cy="2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Paradigma foco: orientação a objetos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Envolve regras e práticas constantes durante processo de software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2f3e589c8_0_88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Planejamento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2" name="Google Shape;442;g122f3e589c8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9250"/>
            <a:ext cx="4820623" cy="29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122f3e589c8_0_88"/>
          <p:cNvSpPr txBox="1"/>
          <p:nvPr/>
        </p:nvSpPr>
        <p:spPr>
          <a:xfrm>
            <a:off x="4097850" y="609150"/>
            <a:ext cx="5017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 na comunicação, no ‘ouvir’ a partir do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planning poker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atividade leva a criação de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histórias do usuário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pelo cliente, que também as prioriza.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Membros estimam com base em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semanas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desenvolvimento -&gt; máximo ideal de 3 semanas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2f3e589c8_0_9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Planejamento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g122f3e589c8_0_94"/>
          <p:cNvSpPr txBox="1"/>
          <p:nvPr/>
        </p:nvSpPr>
        <p:spPr>
          <a:xfrm>
            <a:off x="4048175" y="616550"/>
            <a:ext cx="5047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Flexibilização para escrita de novas histórias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Clientes e desenvolvedores trabalham lado a lado = compromisso básico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Velocidade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nº histórias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entregues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122f3e589c8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2f3e589c8_0_100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Projeto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6" name="Google Shape;456;g122f3e589c8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6425" y="2270475"/>
            <a:ext cx="4950701" cy="31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22f3e589c8_0_100"/>
          <p:cNvSpPr txBox="1"/>
          <p:nvPr/>
        </p:nvSpPr>
        <p:spPr>
          <a:xfrm>
            <a:off x="4048175" y="616550"/>
            <a:ext cx="50472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KISS(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it simples, stupid!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Estímulo no uso de cartões CRC(classe-responsabilidade-colaborador)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g122f3e589c8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2f3e589c8_0_10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Projeto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4" name="Google Shape;464;g122f3e589c8_0_107"/>
          <p:cNvSpPr txBox="1"/>
          <p:nvPr/>
        </p:nvSpPr>
        <p:spPr>
          <a:xfrm>
            <a:off x="4048175" y="616550"/>
            <a:ext cx="48993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KISS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it simples, stupid!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Estímulo no uso de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cartões CRC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(classe-responsabilidade-colaborador)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Solução pontual a partir de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protótipos</a:t>
            </a:r>
            <a:endParaRPr b="0" i="0" sz="22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g122f3e589c8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2f3e589c8_0_114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Codificação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g122f3e589c8_0_114"/>
          <p:cNvSpPr txBox="1"/>
          <p:nvPr/>
        </p:nvSpPr>
        <p:spPr>
          <a:xfrm>
            <a:off x="4092600" y="734975"/>
            <a:ext cx="5051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de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TDD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Development)</a:t>
            </a:r>
            <a:endParaRPr b="0" i="1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Refatoração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aperfeiçoamento de código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 em pares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122f3e589c8_0_114"/>
          <p:cNvPicPr preferRelativeResize="0"/>
          <p:nvPr/>
        </p:nvPicPr>
        <p:blipFill rotWithShape="1">
          <a:blip r:embed="rId3">
            <a:alphaModFix/>
          </a:blip>
          <a:srcRect b="0" l="12693" r="18803" t="0"/>
          <a:stretch/>
        </p:blipFill>
        <p:spPr>
          <a:xfrm>
            <a:off x="-49625" y="968301"/>
            <a:ext cx="4179251" cy="34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22f3e589c8_0_114"/>
          <p:cNvSpPr txBox="1"/>
          <p:nvPr/>
        </p:nvSpPr>
        <p:spPr>
          <a:xfrm>
            <a:off x="947350" y="4169600"/>
            <a:ext cx="21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Fonte: Tecmundo(2020)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2f3e589c8_0_122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processo: Testes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9" name="Google Shape;479;g122f3e589c8_0_122"/>
          <p:cNvSpPr txBox="1"/>
          <p:nvPr/>
        </p:nvSpPr>
        <p:spPr>
          <a:xfrm>
            <a:off x="3944575" y="734975"/>
            <a:ext cx="49881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de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TDD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Driven Development)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Integração contínua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Inclusão de testes de aceite -&gt; histórias do usuário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22f3e589c8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9250"/>
            <a:ext cx="4097861" cy="24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f3e589c8_0_130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6" name="Google Shape;486;g122f3e589c8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563" y="710087"/>
            <a:ext cx="6719775" cy="62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22f3e589c8_0_130"/>
          <p:cNvSpPr txBox="1"/>
          <p:nvPr/>
        </p:nvSpPr>
        <p:spPr>
          <a:xfrm>
            <a:off x="3735738" y="4139925"/>
            <a:ext cx="16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Fonte: RedSpark(2016) 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122f3e589c8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725" y="-152722"/>
            <a:ext cx="4968401" cy="4968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22f3e589c8_0_146"/>
          <p:cNvSpPr txBox="1"/>
          <p:nvPr/>
        </p:nvSpPr>
        <p:spPr>
          <a:xfrm>
            <a:off x="606875" y="4366425"/>
            <a:ext cx="426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Extreme Programming: A Gentle Introduction.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122f3e589c8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22f3e589c8_0_15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g122f3e589c8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22f3e589c8_0_15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g122f3e589c8_0_15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8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5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Processos de software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2f3e589c8_0_166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g122f3e589c8_0_166"/>
          <p:cNvSpPr txBox="1"/>
          <p:nvPr/>
        </p:nvSpPr>
        <p:spPr>
          <a:xfrm>
            <a:off x="356500" y="994000"/>
            <a:ext cx="85923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 provém de uma ação em partida de rugby: jogadores dos dois times se juntam com a cabeça abaixada e se empurram para obter posse de bola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122f3e589c8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50" y="2782450"/>
            <a:ext cx="3543999" cy="17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2f3e589c8_0_181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Surgimento e teoria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g122f3e589c8_0_181"/>
          <p:cNvSpPr txBox="1"/>
          <p:nvPr/>
        </p:nvSpPr>
        <p:spPr>
          <a:xfrm>
            <a:off x="356500" y="994000"/>
            <a:ext cx="8592300" cy="4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Criado por Jeff Sutherland no início dos anos 1990 e desde então vem sendo revisado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“Framework leve que ajuda pessoas, times e organizações a gerar valor por meio de soluções adaptativas para problemas complexos.”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Baseado no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empirismo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0" i="0" lang="en-US" sz="2200" u="none" cap="none" strike="noStrike">
                <a:solidFill>
                  <a:srgbClr val="EE4C4C"/>
                </a:solidFill>
                <a:latin typeface="Calibri"/>
                <a:ea typeface="Calibri"/>
                <a:cs typeface="Calibri"/>
                <a:sym typeface="Calibri"/>
              </a:rPr>
              <a:t>lean thinking</a:t>
            </a:r>
            <a:endParaRPr b="0" i="0" sz="22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Iterativo e incremental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➔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Eventos formais para inspeção e adaptação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122f3e589c8_0_181"/>
          <p:cNvSpPr txBox="1"/>
          <p:nvPr/>
        </p:nvSpPr>
        <p:spPr>
          <a:xfrm>
            <a:off x="445425" y="11272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Scrum Guide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2f3e589c8_0_199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Pilares e valores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2" name="Google Shape;522;g122f3e589c8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4175" y="881850"/>
            <a:ext cx="5392901" cy="3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22f3e589c8_0_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425" y="1091550"/>
            <a:ext cx="4713750" cy="539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2f3e589c8_0_191"/>
          <p:cNvSpPr txBox="1"/>
          <p:nvPr/>
        </p:nvSpPr>
        <p:spPr>
          <a:xfrm>
            <a:off x="520275" y="1939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9" name="Google Shape;529;g122f3e589c8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025" y="1126700"/>
            <a:ext cx="7088074" cy="33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2f3e589c8_0_173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Scrum Team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g122f3e589c8_0_173"/>
          <p:cNvSpPr txBox="1"/>
          <p:nvPr/>
        </p:nvSpPr>
        <p:spPr>
          <a:xfrm>
            <a:off x="151475" y="1022575"/>
            <a:ext cx="8797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Pequeno time de pessoas sem hierarquia -&gt; Produto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endParaRPr b="0" i="1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b="0" i="1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</a:t>
            </a:r>
            <a:endParaRPr b="0" i="1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multifuncionais e autogerenciáveis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Responsáveis por todas as atividades relacionadas ao produtos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2f3e589c8_0_21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Owner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g122f3e589c8_0_217"/>
          <p:cNvSpPr txBox="1"/>
          <p:nvPr/>
        </p:nvSpPr>
        <p:spPr>
          <a:xfrm>
            <a:off x="356500" y="794175"/>
            <a:ext cx="85923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Maximiza valor do produto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Gerenciamento do Product Backlog: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Desenvolver e expressar meta do produto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e comunicar itens do Backlog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Ordenar itens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Garantir que Product Backlog seja transparente, visível e compreensível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2f3e589c8_0_207"/>
          <p:cNvSpPr txBox="1"/>
          <p:nvPr/>
        </p:nvSpPr>
        <p:spPr>
          <a:xfrm>
            <a:off x="631300" y="45875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Desenvolvedores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g122f3e589c8_0_207"/>
          <p:cNvSpPr txBox="1"/>
          <p:nvPr/>
        </p:nvSpPr>
        <p:spPr>
          <a:xfrm>
            <a:off x="356500" y="794175"/>
            <a:ext cx="85923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de incremento utilizável a cada sprint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Habilidades amplas de acordo com domínio do trabalho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Responsabilidades: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Sprint Backlog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Alinhar a definição de Pronto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 com direção à meta da Sprint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Responsabilizar-se como profissionais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2f3e589c8_0_22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Scrum Master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3" name="Google Shape;553;g122f3e589c8_0_224"/>
          <p:cNvSpPr txBox="1"/>
          <p:nvPr/>
        </p:nvSpPr>
        <p:spPr>
          <a:xfrm>
            <a:off x="356500" y="794175"/>
            <a:ext cx="8592300" cy="4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Guardião do Scrum -&gt; eficácia da metodologia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Liderança que serve à organização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Responsabilidades: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Treinar membros para auto-gerenciamento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Concentração do time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Remoção de impedimentos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Manutenção de eventos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Auxilia PO com técnicas e melhorias no gerenciamento do Backlog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2f3e589c8_0_22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A Sprint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9" name="Google Shape;559;g122f3e589c8_0_229"/>
          <p:cNvSpPr txBox="1"/>
          <p:nvPr/>
        </p:nvSpPr>
        <p:spPr>
          <a:xfrm>
            <a:off x="146800" y="1156125"/>
            <a:ext cx="9011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Eventos de duração fixa com objetivo de gerar incremento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Atividades = Sprint Planning + Daily + Sprint Review e Sprint Retrospective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se faz mudanças que coloque em risco a meta da Sprint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 na qualidade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Refinamento conforme necessário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Somente PO pode cancelar a Sprint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2f3e589c8_0_23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Planning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g122f3e589c8_0_234"/>
          <p:cNvSpPr txBox="1"/>
          <p:nvPr/>
        </p:nvSpPr>
        <p:spPr>
          <a:xfrm>
            <a:off x="356500" y="794175"/>
            <a:ext cx="85923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 sprint : definição do trabalho a ser realizado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 essa sprint é valiosa?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pode ser feito nesta Sprint?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o trabalho será realizado?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do Sprint Backlog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/>
        </p:nvSpPr>
        <p:spPr>
          <a:xfrm>
            <a:off x="1062150" y="2274100"/>
            <a:ext cx="77448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Definição de processo, fluxo e padrões de software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prescritivos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incremental, evolucionário e concorrente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modelos mais especializados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o processo unificado ( RUP)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2f3e589c8_0_23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Daily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1" name="Google Shape;571;g122f3e589c8_0_239"/>
          <p:cNvSpPr txBox="1"/>
          <p:nvPr/>
        </p:nvSpPr>
        <p:spPr>
          <a:xfrm>
            <a:off x="356500" y="794175"/>
            <a:ext cx="8592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Inspeção em direção à meta da sprint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Adaptação do Sprint Backlog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Curta duração/diariamente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Plano de trabalho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★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Remoção de impedimento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acd64c77a_0_0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Sprint review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7" name="Google Shape;577;g11acd64c77a_0_0"/>
          <p:cNvSpPr txBox="1"/>
          <p:nvPr/>
        </p:nvSpPr>
        <p:spPr>
          <a:xfrm>
            <a:off x="319500" y="1282625"/>
            <a:ext cx="85923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Apresentar e inspecionar resultados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Determinar adaptações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Ajuste no Product Backlog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Team + Stakeholders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Calibri"/>
              <a:buChar char="★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Penúltimo evento da sprint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acd64c77a_0_5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 : Sprint retrospective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3" name="Google Shape;583;g11acd64c77a_0_5"/>
          <p:cNvSpPr txBox="1"/>
          <p:nvPr/>
        </p:nvSpPr>
        <p:spPr>
          <a:xfrm>
            <a:off x="319500" y="1282625"/>
            <a:ext cx="8592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Planejamento voltado para qualidade e eficácia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Inspeção de processos, interações, ferramentas…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funcionou?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não funcionou?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foi resolvido?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 da sprint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acd64c77a_0_10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Artefatos</a:t>
            </a:r>
            <a:endParaRPr b="1" i="0" sz="3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9" name="Google Shape;589;g11acd64c77a_0_10"/>
          <p:cNvSpPr txBox="1"/>
          <p:nvPr/>
        </p:nvSpPr>
        <p:spPr>
          <a:xfrm>
            <a:off x="319500" y="1282625"/>
            <a:ext cx="8592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-&gt; Meta do produto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Backlog -&gt; Meta da sprint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Incremento -&gt; Definição de pronto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g11acd64c77a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1acd64c77a_0_1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g11acd64c77a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11acd64c77a_0_1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8" name="Google Shape;598;g11acd64c77a_0_15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Outros modelos ágeis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acd64c77a_0_23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4" name="Google Shape;604;g11acd64c77a_0_23"/>
          <p:cNvSpPr txBox="1"/>
          <p:nvPr/>
        </p:nvSpPr>
        <p:spPr>
          <a:xfrm>
            <a:off x="201075" y="964400"/>
            <a:ext cx="85923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EE4C4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Foco na construção e manutenção de sistemas que satisfaçam restrições de prazo curto por meio da prototipação em ambiente controlado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Analogia com Princípio de Pareto: 80% de uma aplicação pode ser entregue em 20% do tempo que levaria para entregar a aplicação completa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g11acd64c77a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650" y="2785700"/>
            <a:ext cx="2193600" cy="21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1acd64c77a_0_2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1" name="Google Shape;611;g11acd64c77a_0_29"/>
          <p:cNvSpPr txBox="1"/>
          <p:nvPr/>
        </p:nvSpPr>
        <p:spPr>
          <a:xfrm>
            <a:off x="201075" y="1349225"/>
            <a:ext cx="8592300" cy="21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iterativo e incremental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Somente o trabalho suficiente é requisitado para cada incremento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Mantenedor -&gt;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Agile Business Consortium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 ser combinado com XP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g11acd64c77a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525" y="2692325"/>
            <a:ext cx="4786475" cy="21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acd64c77a_0_38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8" name="Google Shape;618;g11acd64c77a_0_38"/>
          <p:cNvSpPr txBox="1"/>
          <p:nvPr/>
        </p:nvSpPr>
        <p:spPr>
          <a:xfrm>
            <a:off x="141875" y="1176725"/>
            <a:ext cx="85923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Focar na necessidade do negócio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Entregar dentro do prazo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Colaborar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Nunca comprometer a qualidade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Construir incrementalmente a partir de bases sólidas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Desenvolver iterativamente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Comunicar de forma contínua e clara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◆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Demonstrar controle.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acd64c77a_0_44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4" name="Google Shape;624;g11acd64c77a_0_44"/>
          <p:cNvSpPr txBox="1"/>
          <p:nvPr/>
        </p:nvSpPr>
        <p:spPr>
          <a:xfrm>
            <a:off x="201075" y="1349225"/>
            <a:ext cx="8592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Pré-projeto : Orçamento, contrato e projeto candidatos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 de vida: Desenvolvimento do produto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 de viabilidade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Iteração de modelo funcional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Iteração de design e construção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Implantação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Pós-projeto: Manutenção, melhorias e ajustes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acd64c77a_0_51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Desenvolvimento de Sistemas Dinâmicos( DSDM)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g11acd64c77a_0_51"/>
          <p:cNvSpPr txBox="1"/>
          <p:nvPr/>
        </p:nvSpPr>
        <p:spPr>
          <a:xfrm>
            <a:off x="201075" y="1349225"/>
            <a:ext cx="8592300" cy="3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Papéis: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Gerente executivo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Visionário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Intermediador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Anunciante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Gerente de projeto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Coordenador técnico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Líder de time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Desenvolvedor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Testador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Escrivão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◆"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Facilitador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1015af5f028_1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1015af5f028_1_65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g1015af5f028_1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015af5f028_1_65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g1015af5f028_1_65"/>
          <p:cNvSpPr txBox="1"/>
          <p:nvPr/>
        </p:nvSpPr>
        <p:spPr>
          <a:xfrm>
            <a:off x="1632900" y="1698575"/>
            <a:ext cx="6559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Definindo processo, fluxo  e padrões de software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acd64c77a_0_57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Processo Unificado Ágil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g11acd64c77a_0_57"/>
          <p:cNvSpPr txBox="1"/>
          <p:nvPr/>
        </p:nvSpPr>
        <p:spPr>
          <a:xfrm>
            <a:off x="149275" y="986600"/>
            <a:ext cx="85923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Filosofia: Sequencial para o que é amplo e iterativa para o que é particular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Atividades: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Modelagem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Implementação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Testes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Entrega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Configuração e gerenciamento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Gerenciamento de ambiente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g11acd64c77a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0425" y="1396375"/>
            <a:ext cx="43926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acd64c77a_0_69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Kanban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3" name="Google Shape;643;g11acd64c77a_0_69"/>
          <p:cNvSpPr txBox="1"/>
          <p:nvPr/>
        </p:nvSpPr>
        <p:spPr>
          <a:xfrm>
            <a:off x="149275" y="986600"/>
            <a:ext cx="85923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Significa cartão/sinalização -&gt; Japão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Metodologia para organização de tarefas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 do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Doing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Done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É simples e deve ser aliado com outros frameworks para gerenciamento do projeto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g11acd64c77a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4225" y="2969200"/>
            <a:ext cx="3678174" cy="20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acd64c77a_0_62"/>
          <p:cNvSpPr txBox="1"/>
          <p:nvPr/>
        </p:nvSpPr>
        <p:spPr>
          <a:xfrm>
            <a:off x="631300" y="186500"/>
            <a:ext cx="8042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i="0" sz="2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0" name="Google Shape;650;g11acd64c77a_0_62"/>
          <p:cNvSpPr txBox="1"/>
          <p:nvPr/>
        </p:nvSpPr>
        <p:spPr>
          <a:xfrm>
            <a:off x="201075" y="1349225"/>
            <a:ext cx="85923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Microsoft Word - AMPanfleto.doc (agilemodeling.com)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Agile Business Consortium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O que é Kanban? Definição e Detalhes Explicados | Kanbanize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Scrum Guide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Extreme Programming Explained: Embrace Change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g11f9e0e43a2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1f9e0e43a2_0_28"/>
          <p:cNvSpPr txBox="1"/>
          <p:nvPr/>
        </p:nvSpPr>
        <p:spPr>
          <a:xfrm>
            <a:off x="1758501" y="3223150"/>
            <a:ext cx="6567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g11f9e0e43a2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1f9e0e43a2_0_28"/>
          <p:cNvSpPr txBox="1"/>
          <p:nvPr/>
        </p:nvSpPr>
        <p:spPr>
          <a:xfrm>
            <a:off x="1532325" y="783475"/>
            <a:ext cx="1205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</a:t>
            </a:r>
            <a:endParaRPr b="0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g11f9e0e43a2_0_28"/>
          <p:cNvSpPr txBox="1"/>
          <p:nvPr/>
        </p:nvSpPr>
        <p:spPr>
          <a:xfrm>
            <a:off x="1632900" y="1698575"/>
            <a:ext cx="6567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no mundo ágil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f9e0e43a2_0_41"/>
          <p:cNvSpPr txBox="1"/>
          <p:nvPr/>
        </p:nvSpPr>
        <p:spPr>
          <a:xfrm>
            <a:off x="310825" y="1933650"/>
            <a:ext cx="8244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Contextualizando a atividade de teste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 os testes nas abordagens ágeis e suas diferenças dos modelos tradicionais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b="0" i="0" lang="en-US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Métodos e práticas de testes no Ágil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11f9e0e43a2_0_41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40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0" i="0" sz="40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11acd64c77a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11acd64c77a_0_78"/>
          <p:cNvSpPr txBox="1"/>
          <p:nvPr/>
        </p:nvSpPr>
        <p:spPr>
          <a:xfrm>
            <a:off x="1758491" y="3223150"/>
            <a:ext cx="5516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Ciclo de desenvolvimento de software e metodologias ágeis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2" name="Google Shape;672;g11acd64c77a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419" y="94365"/>
            <a:ext cx="851519" cy="3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11acd64c77a_0_78"/>
          <p:cNvSpPr txBox="1"/>
          <p:nvPr/>
        </p:nvSpPr>
        <p:spPr>
          <a:xfrm>
            <a:off x="1532325" y="783475"/>
            <a:ext cx="31911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  .  </a:t>
            </a:r>
            <a:r>
              <a:rPr b="1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g11acd64c77a_0_78"/>
          <p:cNvSpPr txBox="1"/>
          <p:nvPr/>
        </p:nvSpPr>
        <p:spPr>
          <a:xfrm>
            <a:off x="1632900" y="1698575"/>
            <a:ext cx="72660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5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Contextualizando a atividade de teste</a:t>
            </a:r>
            <a:endParaRPr b="1" i="0" sz="35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1acd64c77a_0_86"/>
          <p:cNvSpPr txBox="1"/>
          <p:nvPr/>
        </p:nvSpPr>
        <p:spPr>
          <a:xfrm>
            <a:off x="1047350" y="1933650"/>
            <a:ext cx="69285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cada atividade de desenvolvimento existe uma atividade de teste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nível de teste tem objetivos específicos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análise e modelagem de testes começam durante a atividade de desenvolvimento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Participação no processo de requisitos, modelagem, refinamento…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g11acd64c77a_0_8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adoção de teste nos ciclos de vida do software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acd64c77a_0_99"/>
          <p:cNvSpPr txBox="1"/>
          <p:nvPr/>
        </p:nvSpPr>
        <p:spPr>
          <a:xfrm>
            <a:off x="343525" y="23407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Histórias de usuário = requisitos funcionais + não-funcionais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Conceito 3C: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Cartão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Conversação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Confirmação -&gt; Critérios de aceite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Perspectiva de quem testa difere do cliente, do PO e do desenvolvedor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g11acd64c77a_0_99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participação do QA na história do usuário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acd64c77a_0_104"/>
          <p:cNvSpPr txBox="1"/>
          <p:nvPr/>
        </p:nvSpPr>
        <p:spPr>
          <a:xfrm>
            <a:off x="506350" y="23999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76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detalhada has histórias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Determinar testabilidade da história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testes de aceite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tarefas para teste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Estimar esforço (Na Planning</a:t>
            </a: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 aspectos funcionais e não funcionais a serem avaliados (olhar c</a:t>
            </a: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rítico - </a:t>
            </a: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impo</a:t>
            </a: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rtante pro cliente)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1800"/>
              <a:buFont typeface="Calibri"/>
              <a:buChar char="★"/>
            </a:pPr>
            <a:r>
              <a:rPr b="0" i="0" lang="en-US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Participar do processo de automação</a:t>
            </a: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(mesmo que a gente não esteja fazendo, devemos cobrar os devs)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g11acd64c77a_0_104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Atividades envolvidas no planejamento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acd64c77a_0_109"/>
          <p:cNvSpPr txBox="1"/>
          <p:nvPr/>
        </p:nvSpPr>
        <p:spPr>
          <a:xfrm>
            <a:off x="484150" y="2303700"/>
            <a:ext cx="74103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Determinar escopo, extensão, objetivos e razões para testes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Membros que irão atuar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Ambiente e dados necessários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Tempo, dependência e pré-requisitos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61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A24"/>
              </a:buClr>
              <a:buSzPts val="2000"/>
              <a:buFont typeface="Calibri"/>
              <a:buChar char="★"/>
            </a:pPr>
            <a:r>
              <a:rPr b="0" i="0" lang="en-US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Riscos envolvidos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g11acd64c77a_0_109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Detalhando a abordagem de teste</a:t>
            </a:r>
            <a:endParaRPr b="0" i="0" sz="2800" u="none" cap="none" strike="noStrik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</cp:coreProperties>
</file>